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0" r:id="rId11"/>
    <p:sldId id="263" r:id="rId12"/>
    <p:sldId id="264" r:id="rId13"/>
    <p:sldId id="265" r:id="rId14"/>
    <p:sldId id="267" r:id="rId15"/>
    <p:sldId id="269" r:id="rId16"/>
  </p:sldIdLst>
  <p:sldSz cx="12192000" cy="6858000"/>
  <p:notesSz cx="7772400" cy="10058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7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3D4EE-5526-4E37-B17E-2A090213C719}" v="35" dt="2022-05-17T21:08:16.797"/>
    <p1510:client id="{60C6A234-2F5D-0962-D89C-B45ED1617102}" v="81" dt="2022-05-17T20:58:02.671"/>
    <p1510:client id="{62B3D09D-1282-FF6A-39C5-90A06CA52F54}" v="6" dt="2022-05-17T19:23:34.604"/>
    <p1510:client id="{CC444739-D8EB-2457-7966-736D88A466E8}" v="475" dt="2022-05-17T22:03:47.315"/>
    <p1510:client id="{CC4E68E6-E87F-F9A9-FF93-555715AB4E95}" v="5" dt="2022-05-18T17:03:48.340"/>
  </p1510:revLst>
</p1510:revInfo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1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767069" y="2333055"/>
            <a:ext cx="6145920" cy="216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indent="457200">
              <a:lnSpc>
                <a:spcPct val="90000"/>
              </a:lnSpc>
              <a:buSzPts val="3600"/>
            </a:pPr>
            <a:r>
              <a:rPr lang="es-CO" sz="3800"/>
              <a:t>Algoritmo implementado para reducción del acoso en las calles de Medellín</a:t>
            </a:r>
          </a:p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5e9140ba5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menor riesgo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51637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Menor riesgo medio ponderado de acoso obtenido sin superar una distancia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9" name="Google Shape;459;g105e9140ba5_0_161"/>
          <p:cNvGraphicFramePr/>
          <p:nvPr>
            <p:extLst>
              <p:ext uri="{D42A27DB-BD31-4B8C-83A1-F6EECF244321}">
                <p14:modId xmlns:p14="http://schemas.microsoft.com/office/powerpoint/2010/main" val="2842474682"/>
              </p:ext>
            </p:extLst>
          </p:nvPr>
        </p:nvGraphicFramePr>
        <p:xfrm>
          <a:off x="333820" y="1803840"/>
          <a:ext cx="11310600" cy="338332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una distancia (metros)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0.84</a:t>
                      </a:r>
                      <a:endParaRPr lang="en-US" sz="22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0.88</a:t>
                      </a:r>
                      <a:endParaRPr lang="en-US" sz="22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0.83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Tiempos de ejecución del algoritmo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716975" y="1630200"/>
            <a:ext cx="3425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Tiempos de ejecución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200" y="161797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9"/>
          <p:cNvPicPr preferRelativeResize="0"/>
          <p:nvPr/>
        </p:nvPicPr>
        <p:blipFill rotWithShape="1">
          <a:blip r:embed="rId5">
            <a:alphaModFix/>
          </a:blip>
          <a:srcRect t="28562" b="27895"/>
          <a:stretch/>
        </p:blipFill>
        <p:spPr>
          <a:xfrm>
            <a:off x="867925" y="2391275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6">
            <a:alphaModFix/>
          </a:blip>
          <a:srcRect t="25645" b="27036"/>
          <a:stretch/>
        </p:blipFill>
        <p:spPr>
          <a:xfrm>
            <a:off x="4940125" y="2391274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7">
            <a:alphaModFix/>
          </a:blip>
          <a:srcRect l="10870" t="31532" r="11313" b="21147"/>
          <a:stretch/>
        </p:blipFill>
        <p:spPr>
          <a:xfrm>
            <a:off x="588275" y="3649400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725" y="3519225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3675" y="4645100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37200" y="4659289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669750" y="25938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59.30</a:t>
            </a:r>
            <a:endParaRPr lang="en-US"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745950" y="3840425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58.80</a:t>
            </a:r>
            <a:endParaRPr lang="es-ES"/>
          </a:p>
        </p:txBody>
      </p:sp>
      <p:sp>
        <p:nvSpPr>
          <p:cNvPr id="485" name="Google Shape;485;p9"/>
          <p:cNvSpPr/>
          <p:nvPr/>
        </p:nvSpPr>
        <p:spPr>
          <a:xfrm>
            <a:off x="8745950" y="49560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1E33"/>
                </a:solidFill>
              </a:rPr>
              <a:t>57.90</a:t>
            </a:r>
            <a:endParaRPr lang="es-ES"/>
          </a:p>
        </p:txBody>
      </p:sp>
      <p:sp>
        <p:nvSpPr>
          <p:cNvPr id="486" name="Google Shape;486;p9"/>
          <p:cNvSpPr/>
          <p:nvPr/>
        </p:nvSpPr>
        <p:spPr>
          <a:xfrm>
            <a:off x="3568425" y="2822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"/>
          <p:cNvSpPr/>
          <p:nvPr/>
        </p:nvSpPr>
        <p:spPr>
          <a:xfrm>
            <a:off x="372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9"/>
          <p:cNvSpPr/>
          <p:nvPr/>
        </p:nvSpPr>
        <p:spPr>
          <a:xfrm>
            <a:off x="35684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"/>
          <p:cNvSpPr/>
          <p:nvPr/>
        </p:nvSpPr>
        <p:spPr>
          <a:xfrm>
            <a:off x="7454625" y="27464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"/>
          <p:cNvSpPr/>
          <p:nvPr/>
        </p:nvSpPr>
        <p:spPr>
          <a:xfrm>
            <a:off x="753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"/>
          <p:cNvSpPr/>
          <p:nvPr/>
        </p:nvSpPr>
        <p:spPr>
          <a:xfrm>
            <a:off x="74546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77" name="Google Shape;577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100"/>
              </a:pPr>
              <a:r>
                <a:rPr lang="en-US" sz="1700" b="1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Otras</a:t>
              </a:r>
              <a:r>
                <a:rPr lang="en-US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variables</a:t>
              </a:r>
              <a:endParaRPr lang="es-ES"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60602" y="3776210"/>
            <a:ext cx="6945600" cy="2757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SzPts val="2000"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</a:t>
            </a:r>
            <a:r>
              <a:rPr lang="en-US" sz="2500" b="1" dirty="0">
                <a:solidFill>
                  <a:srgbClr val="001E33"/>
                </a:solidFill>
              </a:rPr>
              <a:t> 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SzPts val="1400"/>
            </a:pPr>
            <a:r>
              <a:rPr lang="en-US" sz="2200" dirty="0">
                <a:solidFill>
                  <a:srgbClr val="001E33"/>
                </a:solidFill>
              </a:rPr>
              <a:t>Victor Daniel Arango </a:t>
            </a:r>
            <a:r>
              <a:rPr lang="en-US" sz="2200" dirty="0" err="1">
                <a:solidFill>
                  <a:srgbClr val="001E33"/>
                </a:solidFill>
              </a:rPr>
              <a:t>por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  <a:r>
              <a:rPr lang="en-US" sz="2200" dirty="0" err="1">
                <a:solidFill>
                  <a:srgbClr val="001E33"/>
                </a:solidFill>
              </a:rPr>
              <a:t>ayudar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  <a:r>
              <a:rPr lang="en-US" sz="2200" dirty="0" err="1">
                <a:solidFill>
                  <a:srgbClr val="001E33"/>
                </a:solidFill>
              </a:rPr>
              <a:t>en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  <a:r>
              <a:rPr lang="en-US" sz="2200" dirty="0" err="1">
                <a:solidFill>
                  <a:srgbClr val="001E33"/>
                </a:solidFill>
              </a:rPr>
              <a:t>el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  <a:r>
              <a:rPr lang="en-US" sz="2200" dirty="0" err="1">
                <a:solidFill>
                  <a:srgbClr val="001E33"/>
                </a:solidFill>
              </a:rPr>
              <a:t>desarrllo</a:t>
            </a:r>
            <a:r>
              <a:rPr lang="en-US" sz="2200" dirty="0">
                <a:solidFill>
                  <a:srgbClr val="001E33"/>
                </a:solidFill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topicos</a:t>
            </a:r>
            <a:r>
              <a:rPr lang="en-US" sz="2200" dirty="0">
                <a:solidFill>
                  <a:srgbClr val="001E33"/>
                </a:solidFill>
              </a:rPr>
              <a:t> </a:t>
            </a:r>
            <a:r>
              <a:rPr lang="en-US" sz="2200" dirty="0" err="1">
                <a:solidFill>
                  <a:srgbClr val="001E33"/>
                </a:solidFill>
              </a:rPr>
              <a:t>como</a:t>
            </a:r>
            <a:r>
              <a:rPr lang="en-US" sz="2200" dirty="0">
                <a:solidFill>
                  <a:srgbClr val="001E33"/>
                </a:solidFill>
              </a:rPr>
              <a:t> la </a:t>
            </a:r>
            <a:r>
              <a:rPr lang="en-US" sz="2200" dirty="0" err="1">
                <a:solidFill>
                  <a:srgbClr val="001E33"/>
                </a:solidFill>
              </a:rPr>
              <a:t>implementacion</a:t>
            </a:r>
            <a:r>
              <a:rPr lang="en-US" sz="2200" dirty="0">
                <a:solidFill>
                  <a:srgbClr val="001E33"/>
                </a:solidFill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algoritmo</a:t>
            </a:r>
            <a:endParaRPr lang="en-US" sz="2200" b="0" i="0" u="none" strike="noStrike" cap="none" dirty="0" err="1">
              <a:solidFill>
                <a:srgbClr val="001E33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58" name="Google Shape;658;gadd317ae2b_0_117"/>
          <p:cNvSpPr txBox="1"/>
          <p:nvPr/>
        </p:nvSpPr>
        <p:spPr>
          <a:xfrm>
            <a:off x="8236550" y="6070275"/>
            <a:ext cx="3000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518304" y="1600975"/>
            <a:ext cx="2408367" cy="212299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265329" y="1947039"/>
            <a:ext cx="1573780" cy="151983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2649024" y="1947039"/>
            <a:ext cx="1629988" cy="151983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518304" y="3731423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2277310" y="3581136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Juan Muñoz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>
                <a:solidFill>
                  <a:srgbClr val="001E33"/>
                </a:solidFill>
              </a:rPr>
              <a:t>Depuración del código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-59979" y="3532519"/>
            <a:ext cx="231058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Alejandro Restrepo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>
                <a:solidFill>
                  <a:srgbClr val="001E33"/>
                </a:solidFill>
              </a:rPr>
              <a:t>Investigación</a:t>
            </a:r>
            <a:r>
              <a:rPr lang="en-US" sz="2200">
                <a:solidFill>
                  <a:srgbClr val="001E33"/>
                </a:solidFill>
              </a:rPr>
              <a:t> de la </a:t>
            </a:r>
            <a:r>
              <a:rPr lang="es-CO" sz="2200">
                <a:solidFill>
                  <a:srgbClr val="001E33"/>
                </a:solidFill>
              </a:rPr>
              <a:t>aplicación </a:t>
            </a:r>
            <a:endParaRPr lang="es-CO"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1924350" y="5292650"/>
            <a:ext cx="322350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http://github.com/JuanJMunozG/proyecto/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666035" y="3627289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7026157" y="1561356"/>
            <a:ext cx="2507760" cy="201978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8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" name="Google Shape;208;p2">
            <a:extLst>
              <a:ext uri="{FF2B5EF4-FFF2-40B4-BE49-F238E27FC236}">
                <a16:creationId xmlns:a16="http://schemas.microsoft.com/office/drawing/2014/main" id="{16AA318D-9B3A-4960-9FFB-A3F39996F82C}"/>
              </a:ext>
            </a:extLst>
          </p:cNvPr>
          <p:cNvSpPr/>
          <p:nvPr/>
        </p:nvSpPr>
        <p:spPr>
          <a:xfrm>
            <a:off x="4911316" y="1997653"/>
            <a:ext cx="1573780" cy="151983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C872D2-56B4-450C-9A3A-4778DBB979CC}"/>
              </a:ext>
            </a:extLst>
          </p:cNvPr>
          <p:cNvSpPr txBox="1"/>
          <p:nvPr/>
        </p:nvSpPr>
        <p:spPr>
          <a:xfrm>
            <a:off x="4820357" y="3735380"/>
            <a:ext cx="2283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ts val="2200"/>
            </a:pPr>
            <a:r>
              <a:rPr lang="es-CO" sz="2200" b="1">
                <a:solidFill>
                  <a:srgbClr val="001E33"/>
                </a:solidFill>
              </a:rPr>
              <a:t>Brayan Álvarez</a:t>
            </a:r>
          </a:p>
          <a:p>
            <a:r>
              <a:rPr lang="es-CO" sz="2200">
                <a:solidFill>
                  <a:srgbClr val="001E33"/>
                </a:solidFill>
              </a:rPr>
              <a:t> Codificación</a:t>
            </a:r>
            <a:r>
              <a:rPr lang="es-CO"/>
              <a:t>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del camino más corto restringido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0461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Dijkstra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05e9140ba5_0_92"/>
          <p:cNvSpPr/>
          <p:nvPr/>
        </p:nvSpPr>
        <p:spPr>
          <a:xfrm>
            <a:off x="4118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05e9140ba5_0_92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5e9140ba5_0_92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105e9140ba5_0_92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Dijkstra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7848600" y="4241025"/>
            <a:ext cx="40977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Ruta con el menor riesgo promedio ponderado de acoso sin superar una distancia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0" y="4044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184578" y="4825826"/>
            <a:ext cx="6983100" cy="107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Dijkstra</a:t>
            </a:r>
          </a:p>
          <a:p>
            <a:pPr>
              <a:buSzPts val="1400"/>
            </a:pPr>
            <a:r>
              <a:rPr lang="en-US" err="1">
                <a:solidFill>
                  <a:srgbClr val="001E33"/>
                </a:solidFill>
              </a:rPr>
              <a:t>En</a:t>
            </a:r>
            <a:r>
              <a:rPr lang="en-US">
                <a:solidFill>
                  <a:srgbClr val="001E33"/>
                </a:solidFill>
              </a:rPr>
              <a:t> la </a:t>
            </a:r>
            <a:r>
              <a:rPr lang="en-US" err="1">
                <a:solidFill>
                  <a:srgbClr val="001E33"/>
                </a:solidFill>
              </a:rPr>
              <a:t>grafica</a:t>
            </a:r>
            <a:r>
              <a:rPr lang="en-US">
                <a:solidFill>
                  <a:srgbClr val="001E33"/>
                </a:solidFill>
              </a:rPr>
              <a:t> se </a:t>
            </a:r>
            <a:r>
              <a:rPr lang="en-US" err="1">
                <a:solidFill>
                  <a:srgbClr val="001E33"/>
                </a:solidFill>
              </a:rPr>
              <a:t>puede</a:t>
            </a:r>
            <a:r>
              <a:rPr lang="en-US">
                <a:solidFill>
                  <a:srgbClr val="001E33"/>
                </a:solidFill>
              </a:rPr>
              <a:t> </a:t>
            </a:r>
            <a:r>
              <a:rPr lang="en-US" err="1">
                <a:solidFill>
                  <a:srgbClr val="001E33"/>
                </a:solidFill>
              </a:rPr>
              <a:t>ver</a:t>
            </a:r>
            <a:r>
              <a:rPr lang="en-US">
                <a:solidFill>
                  <a:srgbClr val="001E33"/>
                </a:solidFill>
              </a:rPr>
              <a:t> </a:t>
            </a:r>
            <a:r>
              <a:rPr lang="en-US" err="1">
                <a:solidFill>
                  <a:srgbClr val="001E33"/>
                </a:solidFill>
              </a:rPr>
              <a:t>como</a:t>
            </a:r>
            <a:r>
              <a:rPr lang="en-US">
                <a:solidFill>
                  <a:srgbClr val="001E33"/>
                </a:solidFill>
              </a:rPr>
              <a:t> </a:t>
            </a:r>
            <a:r>
              <a:rPr lang="en-US" err="1">
                <a:solidFill>
                  <a:srgbClr val="001E33"/>
                </a:solidFill>
              </a:rPr>
              <a:t>mediante</a:t>
            </a:r>
            <a:r>
              <a:rPr lang="en-US">
                <a:solidFill>
                  <a:srgbClr val="001E33"/>
                </a:solidFill>
              </a:rPr>
              <a:t> el </a:t>
            </a:r>
            <a:r>
              <a:rPr lang="en-US" err="1">
                <a:solidFill>
                  <a:srgbClr val="001E33"/>
                </a:solidFill>
              </a:rPr>
              <a:t>algoritmo</a:t>
            </a:r>
            <a:r>
              <a:rPr lang="en-US">
                <a:solidFill>
                  <a:srgbClr val="001E33"/>
                </a:solidFill>
              </a:rPr>
              <a:t> se </a:t>
            </a:r>
            <a:r>
              <a:rPr lang="en-US" err="1">
                <a:solidFill>
                  <a:srgbClr val="001E33"/>
                </a:solidFill>
              </a:rPr>
              <a:t>llega</a:t>
            </a:r>
            <a:r>
              <a:rPr lang="en-US">
                <a:solidFill>
                  <a:srgbClr val="001E33"/>
                </a:solidFill>
              </a:rPr>
              <a:t> de un punto a </a:t>
            </a:r>
            <a:r>
              <a:rPr lang="en-US" err="1">
                <a:solidFill>
                  <a:srgbClr val="001E33"/>
                </a:solidFill>
              </a:rPr>
              <a:t>otro</a:t>
            </a:r>
            <a:r>
              <a:rPr lang="en-US">
                <a:solidFill>
                  <a:srgbClr val="001E33"/>
                </a:solidFill>
              </a:rPr>
              <a:t> (A al D) por dos </a:t>
            </a:r>
            <a:r>
              <a:rPr lang="en-US" err="1">
                <a:solidFill>
                  <a:srgbClr val="001E33"/>
                </a:solidFill>
              </a:rPr>
              <a:t>caminos</a:t>
            </a:r>
            <a:r>
              <a:rPr lang="en-US">
                <a:solidFill>
                  <a:srgbClr val="001E33"/>
                </a:solidFill>
              </a:rPr>
              <a:t> </a:t>
            </a:r>
            <a:r>
              <a:rPr lang="en-US" err="1">
                <a:solidFill>
                  <a:srgbClr val="001E33"/>
                </a:solidFill>
              </a:rPr>
              <a:t>diferente</a:t>
            </a:r>
            <a:r>
              <a:rPr lang="en-US">
                <a:solidFill>
                  <a:srgbClr val="001E33"/>
                </a:solidFill>
              </a:rPr>
              <a:t> el </a:t>
            </a:r>
            <a:r>
              <a:rPr lang="en-US" err="1">
                <a:solidFill>
                  <a:srgbClr val="001E33"/>
                </a:solidFill>
              </a:rPr>
              <a:t>azul</a:t>
            </a:r>
            <a:r>
              <a:rPr lang="en-US">
                <a:solidFill>
                  <a:srgbClr val="001E33"/>
                </a:solidFill>
              </a:rPr>
              <a:t> </a:t>
            </a:r>
            <a:r>
              <a:rPr lang="en-US" err="1">
                <a:solidFill>
                  <a:srgbClr val="001E33"/>
                </a:solidFill>
              </a:rPr>
              <a:t>representa</a:t>
            </a:r>
            <a:r>
              <a:rPr lang="en-US">
                <a:solidFill>
                  <a:srgbClr val="001E33"/>
                </a:solidFill>
              </a:rPr>
              <a:t> el </a:t>
            </a:r>
            <a:r>
              <a:rPr lang="en-US" err="1">
                <a:solidFill>
                  <a:srgbClr val="001E33"/>
                </a:solidFill>
              </a:rPr>
              <a:t>camino</a:t>
            </a:r>
            <a:r>
              <a:rPr lang="en-US">
                <a:solidFill>
                  <a:srgbClr val="001E33"/>
                </a:solidFill>
              </a:rPr>
              <a:t> con mayor </a:t>
            </a:r>
            <a:r>
              <a:rPr lang="en-US" err="1">
                <a:solidFill>
                  <a:srgbClr val="001E33"/>
                </a:solidFill>
              </a:rPr>
              <a:t>acoso</a:t>
            </a:r>
            <a:r>
              <a:rPr lang="en-US">
                <a:solidFill>
                  <a:srgbClr val="001E33"/>
                </a:solidFill>
              </a:rPr>
              <a:t> y el </a:t>
            </a:r>
            <a:r>
              <a:rPr lang="en-US" err="1">
                <a:solidFill>
                  <a:srgbClr val="001E33"/>
                </a:solidFill>
              </a:rPr>
              <a:t>verde</a:t>
            </a:r>
            <a:r>
              <a:rPr lang="en-US">
                <a:solidFill>
                  <a:srgbClr val="001E33"/>
                </a:solidFill>
              </a:rPr>
              <a:t> el </a:t>
            </a:r>
            <a:r>
              <a:rPr lang="en-US" err="1">
                <a:solidFill>
                  <a:srgbClr val="001E33"/>
                </a:solidFill>
              </a:rPr>
              <a:t>camino</a:t>
            </a:r>
            <a:r>
              <a:rPr lang="en-US">
                <a:solidFill>
                  <a:srgbClr val="001E33"/>
                </a:solidFill>
              </a:rPr>
              <a:t> mas </a:t>
            </a:r>
            <a:r>
              <a:rPr lang="en-US" err="1">
                <a:solidFill>
                  <a:srgbClr val="001E33"/>
                </a:solidFill>
              </a:rPr>
              <a:t>corto</a:t>
            </a:r>
            <a:r>
              <a:rPr lang="en-US">
                <a:solidFill>
                  <a:srgbClr val="001E33"/>
                </a:solidFill>
              </a:rPr>
              <a:t> con </a:t>
            </a:r>
            <a:r>
              <a:rPr lang="en-US" err="1">
                <a:solidFill>
                  <a:srgbClr val="001E33"/>
                </a:solidFill>
              </a:rPr>
              <a:t>menor</a:t>
            </a:r>
            <a:r>
              <a:rPr lang="en-US">
                <a:solidFill>
                  <a:srgbClr val="001E33"/>
                </a:solidFill>
              </a:rPr>
              <a:t> </a:t>
            </a:r>
            <a:r>
              <a:rPr lang="en-US" err="1">
                <a:solidFill>
                  <a:srgbClr val="001E33"/>
                </a:solidFill>
              </a:rPr>
              <a:t>acoso</a:t>
            </a:r>
            <a:endParaRPr lang="es-CO">
              <a:solidFill>
                <a:srgbClr val="001E33"/>
              </a:solidFill>
            </a:endParaRPr>
          </a:p>
        </p:txBody>
      </p:sp>
      <p:sp>
        <p:nvSpPr>
          <p:cNvPr id="395" name="Google Shape;395;p3"/>
          <p:cNvSpPr/>
          <p:nvPr/>
        </p:nvSpPr>
        <p:spPr>
          <a:xfrm>
            <a:off x="7958640" y="4993080"/>
            <a:ext cx="293250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4DD7EF-587C-434A-8A27-ECAC586CB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85" y="1360291"/>
            <a:ext cx="4863901" cy="31661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A9C3D7-9BE0-4589-B2D7-2BEEDB0AA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785" y="1419638"/>
            <a:ext cx="4677830" cy="31501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184" y="-21237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20383" y="3314957"/>
            <a:ext cx="6090300" cy="1691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1400"/>
            </a:pP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alogoritmo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Dijkstra. </a:t>
            </a:r>
            <a:r>
              <a:rPr lang="es-CO" sz="2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s-CO" sz="2000"/>
              <a:t>l algoritmo Dijkstra vamos a calcular la distancia mínima con menor acoso entre A y el nodo destinado. Con la misma complejidad encontraremos el camino con menor acoso callejero</a:t>
            </a:r>
            <a:endParaRPr sz="20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/>
          <p:nvPr/>
        </p:nvSpPr>
        <p:spPr>
          <a:xfrm>
            <a:off x="6812235" y="1064500"/>
            <a:ext cx="342540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>
            <p:extLst>
              <p:ext uri="{D42A27DB-BD31-4B8C-83A1-F6EECF244321}">
                <p14:modId xmlns:p14="http://schemas.microsoft.com/office/powerpoint/2010/main" val="678842796"/>
              </p:ext>
            </p:extLst>
          </p:nvPr>
        </p:nvGraphicFramePr>
        <p:xfrm>
          <a:off x="471720" y="1194240"/>
          <a:ext cx="6246500" cy="1955214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76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 la </a:t>
                      </a:r>
                      <a:r>
                        <a:rPr lang="en-US" sz="2200" b="1" u="none" strike="noStrike" cap="none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76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Dijkstra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2200" b="0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O(|E|+|V|⋅log(|V|))</a:t>
                      </a:r>
                      <a:endParaRPr sz="2200" b="0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2200" b="0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O(|E|⋅log(|V|))</a:t>
                      </a:r>
                      <a:r>
                        <a:rPr lang="es-CO" sz="2200" b="0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 </a:t>
                      </a:r>
                      <a:endParaRPr sz="2200" b="0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4" name="Google Shape;424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2D3283-AED6-4F49-ACD1-835E1070B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306" y="1217661"/>
            <a:ext cx="4662311" cy="34967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184" y="-21237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r>
              <a:rPr lang="en-US" sz="2200" b="1" err="1">
                <a:solidFill>
                  <a:srgbClr val="FFFFFF"/>
                </a:solidFill>
              </a:rPr>
              <a:t>Elementos</a:t>
            </a:r>
            <a:r>
              <a:rPr lang="en-US" sz="2200" b="1">
                <a:solidFill>
                  <a:srgbClr val="FFFFFF"/>
                </a:solidFill>
              </a:rPr>
              <a:t> de </a:t>
            </a:r>
            <a:r>
              <a:rPr lang="en-US" sz="2200" b="1" err="1">
                <a:solidFill>
                  <a:srgbClr val="FFFFFF"/>
                </a:solidFill>
              </a:rPr>
              <a:t>uso</a:t>
            </a:r>
            <a:endParaRPr lang="es-ES" err="1"/>
          </a:p>
        </p:txBody>
      </p:sp>
      <p:sp>
        <p:nvSpPr>
          <p:cNvPr id="413" name="Google Shape;413;p5"/>
          <p:cNvSpPr/>
          <p:nvPr/>
        </p:nvSpPr>
        <p:spPr>
          <a:xfrm>
            <a:off x="548605" y="2115513"/>
            <a:ext cx="6062078" cy="212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r>
              <a:rPr lang="en-US" sz="2200" err="1">
                <a:solidFill>
                  <a:srgbClr val="001E33"/>
                </a:solidFill>
              </a:rPr>
              <a:t>Dentro</a:t>
            </a:r>
            <a:r>
              <a:rPr lang="en-US" sz="2200">
                <a:solidFill>
                  <a:srgbClr val="001E33"/>
                </a:solidFill>
              </a:rPr>
              <a:t> del </a:t>
            </a:r>
            <a:r>
              <a:rPr lang="en-US" sz="2200" err="1">
                <a:solidFill>
                  <a:srgbClr val="001E33"/>
                </a:solidFill>
              </a:rPr>
              <a:t>proyecto</a:t>
            </a:r>
            <a:r>
              <a:rPr lang="en-US" sz="2200">
                <a:solidFill>
                  <a:srgbClr val="001E33"/>
                </a:solidFill>
              </a:rPr>
              <a:t> se </a:t>
            </a:r>
            <a:r>
              <a:rPr lang="en-US" sz="2200" err="1">
                <a:solidFill>
                  <a:srgbClr val="001E33"/>
                </a:solidFill>
              </a:rPr>
              <a:t>plateó</a:t>
            </a:r>
            <a:r>
              <a:rPr lang="en-US" sz="2200">
                <a:solidFill>
                  <a:srgbClr val="001E33"/>
                </a:solidFill>
              </a:rPr>
              <a:t> </a:t>
            </a:r>
            <a:r>
              <a:rPr lang="en-US" sz="2200" err="1">
                <a:solidFill>
                  <a:srgbClr val="001E33"/>
                </a:solidFill>
              </a:rPr>
              <a:t>el</a:t>
            </a:r>
            <a:r>
              <a:rPr lang="en-US" sz="2200">
                <a:solidFill>
                  <a:srgbClr val="001E33"/>
                </a:solidFill>
              </a:rPr>
              <a:t> </a:t>
            </a:r>
            <a:r>
              <a:rPr lang="en-US" sz="2200" err="1">
                <a:solidFill>
                  <a:srgbClr val="001E33"/>
                </a:solidFill>
              </a:rPr>
              <a:t>uso</a:t>
            </a:r>
            <a:r>
              <a:rPr lang="en-US" sz="2200">
                <a:solidFill>
                  <a:srgbClr val="001E33"/>
                </a:solidFill>
              </a:rPr>
              <a:t> de pandas y </a:t>
            </a:r>
            <a:r>
              <a:rPr lang="en-US" sz="2200" err="1">
                <a:solidFill>
                  <a:srgbClr val="001E33"/>
                </a:solidFill>
              </a:rPr>
              <a:t>Geopandas</a:t>
            </a:r>
            <a:r>
              <a:rPr lang="en-US" sz="2200">
                <a:solidFill>
                  <a:srgbClr val="001E33"/>
                </a:solidFill>
              </a:rPr>
              <a:t>, lo que </a:t>
            </a:r>
            <a:r>
              <a:rPr lang="en-US" sz="2200" err="1">
                <a:solidFill>
                  <a:srgbClr val="001E33"/>
                </a:solidFill>
              </a:rPr>
              <a:t>llevaba</a:t>
            </a:r>
            <a:r>
              <a:rPr lang="en-US" sz="2200">
                <a:solidFill>
                  <a:srgbClr val="001E33"/>
                </a:solidFill>
              </a:rPr>
              <a:t> a </a:t>
            </a:r>
            <a:r>
              <a:rPr lang="en-US" sz="2200" err="1">
                <a:solidFill>
                  <a:srgbClr val="001E33"/>
                </a:solidFill>
              </a:rPr>
              <a:t>problemas</a:t>
            </a:r>
            <a:r>
              <a:rPr lang="en-US" sz="2200">
                <a:solidFill>
                  <a:srgbClr val="001E33"/>
                </a:solidFill>
              </a:rPr>
              <a:t> de </a:t>
            </a:r>
            <a:r>
              <a:rPr lang="en-US" sz="2200" err="1">
                <a:solidFill>
                  <a:srgbClr val="001E33"/>
                </a:solidFill>
              </a:rPr>
              <a:t>sobre</a:t>
            </a:r>
            <a:r>
              <a:rPr lang="en-US" sz="2200">
                <a:solidFill>
                  <a:srgbClr val="001E33"/>
                </a:solidFill>
              </a:rPr>
              <a:t> carga de </a:t>
            </a:r>
            <a:r>
              <a:rPr lang="en-US" sz="2200" err="1">
                <a:solidFill>
                  <a:srgbClr val="001E33"/>
                </a:solidFill>
              </a:rPr>
              <a:t>memoria</a:t>
            </a:r>
            <a:r>
              <a:rPr lang="en-US" sz="2200">
                <a:solidFill>
                  <a:srgbClr val="001E33"/>
                </a:solidFill>
              </a:rPr>
              <a:t>. Por </a:t>
            </a:r>
            <a:r>
              <a:rPr lang="en-US" sz="2200" err="1">
                <a:solidFill>
                  <a:srgbClr val="001E33"/>
                </a:solidFill>
              </a:rPr>
              <a:t>esto</a:t>
            </a:r>
            <a:r>
              <a:rPr lang="en-US" sz="2200">
                <a:solidFill>
                  <a:srgbClr val="001E33"/>
                </a:solidFill>
              </a:rPr>
              <a:t> </a:t>
            </a:r>
            <a:r>
              <a:rPr lang="en-US" sz="2200" err="1">
                <a:solidFill>
                  <a:srgbClr val="001E33"/>
                </a:solidFill>
              </a:rPr>
              <a:t>mismo</a:t>
            </a:r>
            <a:r>
              <a:rPr lang="en-US" sz="2200">
                <a:solidFill>
                  <a:srgbClr val="001E33"/>
                </a:solidFill>
              </a:rPr>
              <a:t> se </a:t>
            </a:r>
            <a:r>
              <a:rPr lang="en-US" sz="2200" err="1">
                <a:solidFill>
                  <a:srgbClr val="001E33"/>
                </a:solidFill>
              </a:rPr>
              <a:t>hizo</a:t>
            </a:r>
            <a:r>
              <a:rPr lang="en-US" sz="2200">
                <a:solidFill>
                  <a:srgbClr val="001E33"/>
                </a:solidFill>
              </a:rPr>
              <a:t> </a:t>
            </a:r>
            <a:r>
              <a:rPr lang="en-US" sz="2200" err="1">
                <a:solidFill>
                  <a:srgbClr val="001E33"/>
                </a:solidFill>
              </a:rPr>
              <a:t>uso</a:t>
            </a:r>
            <a:r>
              <a:rPr lang="en-US" sz="2200">
                <a:solidFill>
                  <a:srgbClr val="001E33"/>
                </a:solidFill>
              </a:rPr>
              <a:t> de un lector a </a:t>
            </a:r>
            <a:r>
              <a:rPr lang="en-US" sz="2200" err="1">
                <a:solidFill>
                  <a:srgbClr val="001E33"/>
                </a:solidFill>
              </a:rPr>
              <a:t>tiempo</a:t>
            </a:r>
            <a:r>
              <a:rPr lang="en-US" sz="2200">
                <a:solidFill>
                  <a:srgbClr val="001E33"/>
                </a:solidFill>
              </a:rPr>
              <a:t> real del CSV y la </a:t>
            </a:r>
            <a:r>
              <a:rPr lang="en-US" sz="2200" err="1">
                <a:solidFill>
                  <a:srgbClr val="001E33"/>
                </a:solidFill>
              </a:rPr>
              <a:t>librería</a:t>
            </a:r>
            <a:r>
              <a:rPr lang="en-US" sz="2200">
                <a:solidFill>
                  <a:srgbClr val="001E33"/>
                </a:solidFill>
              </a:rPr>
              <a:t> </a:t>
            </a:r>
            <a:r>
              <a:rPr lang="en-US" sz="2200" err="1">
                <a:solidFill>
                  <a:srgbClr val="001E33"/>
                </a:solidFill>
              </a:rPr>
              <a:t>Pydeck</a:t>
            </a:r>
            <a:r>
              <a:rPr lang="en-US" sz="2200">
                <a:solidFill>
                  <a:srgbClr val="001E33"/>
                </a:solidFill>
              </a:rPr>
              <a:t> para la </a:t>
            </a:r>
            <a:r>
              <a:rPr lang="en-US" sz="2200" err="1">
                <a:solidFill>
                  <a:srgbClr val="001E33"/>
                </a:solidFill>
              </a:rPr>
              <a:t>creación</a:t>
            </a:r>
            <a:r>
              <a:rPr lang="en-US" sz="2200">
                <a:solidFill>
                  <a:srgbClr val="001E33"/>
                </a:solidFill>
              </a:rPr>
              <a:t> del </a:t>
            </a:r>
            <a:r>
              <a:rPr lang="en-US" sz="2200" err="1">
                <a:solidFill>
                  <a:srgbClr val="001E33"/>
                </a:solidFill>
              </a:rPr>
              <a:t>mapa</a:t>
            </a:r>
            <a:r>
              <a:rPr lang="en-US" sz="2200">
                <a:solidFill>
                  <a:srgbClr val="001E33"/>
                </a:solidFill>
              </a:rPr>
              <a:t> de </a:t>
            </a:r>
            <a:r>
              <a:rPr lang="en-US" sz="2200" err="1">
                <a:solidFill>
                  <a:srgbClr val="001E33"/>
                </a:solidFill>
              </a:rPr>
              <a:t>una</a:t>
            </a:r>
            <a:r>
              <a:rPr lang="en-US" sz="2200">
                <a:solidFill>
                  <a:srgbClr val="001E33"/>
                </a:solidFill>
              </a:rPr>
              <a:t> </a:t>
            </a:r>
            <a:r>
              <a:rPr lang="en-US" sz="2200" err="1">
                <a:solidFill>
                  <a:srgbClr val="001E33"/>
                </a:solidFill>
              </a:rPr>
              <a:t>manera</a:t>
            </a:r>
            <a:r>
              <a:rPr lang="en-US" sz="2200">
                <a:solidFill>
                  <a:srgbClr val="001E33"/>
                </a:solidFill>
              </a:rPr>
              <a:t> palpable.</a:t>
            </a:r>
          </a:p>
        </p:txBody>
      </p:sp>
      <p:sp>
        <p:nvSpPr>
          <p:cNvPr id="416" name="Google Shape;416;p5"/>
          <p:cNvSpPr/>
          <p:nvPr/>
        </p:nvSpPr>
        <p:spPr>
          <a:xfrm>
            <a:off x="6812235" y="1064500"/>
            <a:ext cx="3425400" cy="30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2" descr="Imagen que contiene exterior, montaña, agua, colina&#10;&#10;Descripción generada automáticamente">
            <a:extLst>
              <a:ext uri="{FF2B5EF4-FFF2-40B4-BE49-F238E27FC236}">
                <a16:creationId xmlns:a16="http://schemas.microsoft.com/office/drawing/2014/main" id="{C0445965-DE1E-8CC7-ACEA-1751BF70A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585" y="1962856"/>
            <a:ext cx="4454104" cy="33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97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camino más corto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 más corta obtenida sin superar un riesgo medio ponderado de acoso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2" name="Google Shape;442;gadd317ae2b_0_201"/>
          <p:cNvGraphicFramePr/>
          <p:nvPr>
            <p:extLst>
              <p:ext uri="{D42A27DB-BD31-4B8C-83A1-F6EECF244321}">
                <p14:modId xmlns:p14="http://schemas.microsoft.com/office/powerpoint/2010/main" val="2589680578"/>
              </p:ext>
            </p:extLst>
          </p:nvPr>
        </p:nvGraphicFramePr>
        <p:xfrm>
          <a:off x="333820" y="1499040"/>
          <a:ext cx="11310600" cy="338332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</a:t>
                      </a:r>
                      <a:r>
                        <a:rPr lang="en-US" sz="2200" b="1" u="none" strike="noStrike" cap="none" err="1">
                          <a:solidFill>
                            <a:srgbClr val="001E33"/>
                          </a:solidFill>
                        </a:rPr>
                        <a:t>más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2200" b="1" u="none" strike="noStrike" cap="none" err="1">
                          <a:solidFill>
                            <a:srgbClr val="001E33"/>
                          </a:solidFill>
                        </a:rPr>
                        <a:t>corta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</a:t>
                      </a:r>
                      <a:r>
                        <a:rPr lang="en-US" sz="2200" b="1" u="none" strike="noStrike" cap="none" err="1">
                          <a:solidFill>
                            <a:srgbClr val="001E33"/>
                          </a:solidFill>
                        </a:rPr>
                        <a:t>superar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un </a:t>
                      </a:r>
                      <a:r>
                        <a:rPr lang="en-US" sz="2200" b="1" u="none" strike="noStrike" cap="none" err="1">
                          <a:solidFill>
                            <a:srgbClr val="001E33"/>
                          </a:solidFill>
                        </a:rPr>
                        <a:t>riesgo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2200" b="1" err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2200" b="1" u="none" strike="noStrike" cap="none" err="1">
                          <a:solidFill>
                            <a:srgbClr val="001E33"/>
                          </a:solidFill>
                        </a:rPr>
                        <a:t>ponderado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de </a:t>
                      </a:r>
                      <a:r>
                        <a:rPr lang="en-US" sz="2200" b="1" u="none" strike="noStrike" cap="none" err="1">
                          <a:solidFill>
                            <a:srgbClr val="001E33"/>
                          </a:solidFill>
                        </a:rPr>
                        <a:t>acoso</a:t>
                      </a:r>
                      <a:endParaRPr sz="2200" b="1" u="none" strike="noStrike" cap="none" err="1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6.700 </a:t>
                      </a:r>
                      <a:r>
                        <a:rPr lang="en-US" sz="2200" u="none" strike="noStrike" cap="none" err="1">
                          <a:solidFill>
                            <a:srgbClr val="001E33"/>
                          </a:solidFill>
                        </a:rPr>
                        <a:t>aprox</a:t>
                      </a: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 m</a:t>
                      </a:r>
                      <a:endParaRPr lang="en-US" sz="22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1.870 </a:t>
                      </a:r>
                      <a:r>
                        <a:rPr lang="en-US" sz="2200" u="none" strike="noStrike" cap="none" err="1">
                          <a:solidFill>
                            <a:srgbClr val="001E33"/>
                          </a:solidFill>
                        </a:rPr>
                        <a:t>aprox</a:t>
                      </a: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 m</a:t>
                      </a:r>
                      <a:endParaRPr lang="en-US" sz="2200" u="none" strike="noStrike" cap="none">
                        <a:solidFill>
                          <a:srgbClr val="001E33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</a:t>
                      </a:r>
                      <a:r>
                        <a:rPr lang="en-US" sz="2200" u="none" strike="noStrike" cap="none" err="1">
                          <a:solidFill>
                            <a:srgbClr val="001E33"/>
                          </a:solidFill>
                        </a:rPr>
                        <a:t>Amigó</a:t>
                      </a:r>
                      <a:endParaRPr sz="2200" u="none" strike="noStrike" cap="none" err="1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1000 </a:t>
                      </a:r>
                      <a:r>
                        <a:rPr lang="en-US" sz="2200" u="none" strike="noStrike" cap="none" err="1">
                          <a:solidFill>
                            <a:srgbClr val="001E33"/>
                          </a:solidFill>
                        </a:rPr>
                        <a:t>aprox</a:t>
                      </a: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 m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4" name="Google Shape;444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13</Slides>
  <Notes>13</Notes>
  <HiddenSlides>0</HiddenSlide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revision>7</cp:revision>
  <dcterms:created xsi:type="dcterms:W3CDTF">2020-06-26T14:36:07Z</dcterms:created>
  <dcterms:modified xsi:type="dcterms:W3CDTF">2022-05-18T17:03:51Z</dcterms:modified>
</cp:coreProperties>
</file>